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Lato" panose="020F0502020204030203" pitchFamily="34" charset="0"/>
      <p:regular r:id="rId13"/>
    </p:embeddedFont>
    <p:embeddedFont>
      <p:font typeface="Lato Bold" panose="020B0604020202020204" charset="0"/>
      <p:regular r:id="rId14"/>
    </p:embeddedFont>
    <p:embeddedFont>
      <p:font typeface="Nunito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  <p:embeddedFont>
      <p:font typeface="Raleway" pitchFamily="2" charset="0"/>
      <p:regular r:id="rId18"/>
    </p:embeddedFont>
    <p:embeddedFont>
      <p:font typeface="Raleway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6968733" y="9428989"/>
            <a:ext cx="4350533" cy="0"/>
          </a:xfrm>
          <a:prstGeom prst="line">
            <a:avLst/>
          </a:prstGeom>
          <a:ln w="95250" cap="flat">
            <a:solidFill>
              <a:srgbClr val="2083C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242515">
            <a:off x="5354242" y="2371574"/>
            <a:ext cx="3477977" cy="4196082"/>
          </a:xfrm>
          <a:custGeom>
            <a:avLst/>
            <a:gdLst/>
            <a:ahLst/>
            <a:cxnLst/>
            <a:rect l="l" t="t" r="r" b="b"/>
            <a:pathLst>
              <a:path w="3477977" h="4196082">
                <a:moveTo>
                  <a:pt x="0" y="71044"/>
                </a:moveTo>
                <a:lnTo>
                  <a:pt x="3391569" y="0"/>
                </a:lnTo>
                <a:lnTo>
                  <a:pt x="3477977" y="4125039"/>
                </a:lnTo>
                <a:lnTo>
                  <a:pt x="86407" y="4196083"/>
                </a:lnTo>
                <a:lnTo>
                  <a:pt x="0" y="71044"/>
                </a:lnTo>
                <a:close/>
              </a:path>
            </a:pathLst>
          </a:custGeom>
          <a:blipFill>
            <a:blip r:embed="rId2"/>
            <a:stretch>
              <a:fillRect l="-38249" t="-64236" r="-48623" b="-6810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02186" y="792054"/>
            <a:ext cx="7851063" cy="1298994"/>
          </a:xfrm>
          <a:custGeom>
            <a:avLst/>
            <a:gdLst/>
            <a:ahLst/>
            <a:cxnLst/>
            <a:rect l="l" t="t" r="r" b="b"/>
            <a:pathLst>
              <a:path w="7851063" h="1298994">
                <a:moveTo>
                  <a:pt x="0" y="0"/>
                </a:moveTo>
                <a:lnTo>
                  <a:pt x="7851064" y="0"/>
                </a:lnTo>
                <a:lnTo>
                  <a:pt x="7851064" y="1298995"/>
                </a:lnTo>
                <a:lnTo>
                  <a:pt x="0" y="1298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56105" y="6869240"/>
            <a:ext cx="7016617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spc="600" dirty="0" err="1">
                <a:solidFill>
                  <a:srgbClr val="01467E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NetworkLab</a:t>
            </a:r>
            <a:endParaRPr lang="en-US" sz="6000" b="1" spc="600" dirty="0">
              <a:solidFill>
                <a:srgbClr val="01467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41033" y="7888764"/>
            <a:ext cx="51116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b="1" spc="240" dirty="0" err="1">
                <a:solidFill>
                  <a:srgbClr val="1D1127"/>
                </a:solidFill>
                <a:latin typeface="Raleway Bold"/>
                <a:ea typeface="Raleway Bold"/>
                <a:cs typeface="Raleway Bold"/>
                <a:sym typeface="Raleway Bold"/>
              </a:rPr>
              <a:t>Docente</a:t>
            </a:r>
            <a:r>
              <a:rPr lang="en-US" sz="3000" b="1" spc="240" dirty="0">
                <a:solidFill>
                  <a:srgbClr val="1D1127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  <a:r>
              <a:rPr lang="en-US" sz="3000" spc="24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Jorge Guzmán</a:t>
            </a:r>
          </a:p>
          <a:p>
            <a:pPr algn="r">
              <a:lnSpc>
                <a:spcPts val="3600"/>
              </a:lnSpc>
            </a:pPr>
            <a:r>
              <a:rPr lang="en-US" sz="3000" b="1" spc="240" dirty="0" err="1">
                <a:solidFill>
                  <a:srgbClr val="1D1127"/>
                </a:solidFill>
                <a:latin typeface="Raleway Bold"/>
                <a:ea typeface="Raleway Bold"/>
                <a:cs typeface="Raleway Bold"/>
                <a:sym typeface="Raleway Bold"/>
              </a:rPr>
              <a:t>Alumno</a:t>
            </a:r>
            <a:r>
              <a:rPr lang="en-US" sz="3000" b="1" spc="240" dirty="0">
                <a:solidFill>
                  <a:srgbClr val="1D1127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  <a:r>
              <a:rPr lang="en-US" sz="3000" spc="240" dirty="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 Joel Gutiérrez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4692" y="8690041"/>
            <a:ext cx="1539861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40">
                <a:solidFill>
                  <a:srgbClr val="1D1127"/>
                </a:solidFill>
                <a:latin typeface="Raleway"/>
                <a:ea typeface="Raleway"/>
                <a:cs typeface="Raleway"/>
                <a:sym typeface="Raleway"/>
              </a:rPr>
              <a:t>14 de Octubre de 2025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808303" y="3252462"/>
            <a:ext cx="2540104" cy="25401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053" y="0"/>
                  </a:moveTo>
                  <a:lnTo>
                    <a:pt x="745747" y="0"/>
                  </a:lnTo>
                  <a:cubicBezTo>
                    <a:pt x="782779" y="0"/>
                    <a:pt x="812800" y="30021"/>
                    <a:pt x="812800" y="67053"/>
                  </a:cubicBezTo>
                  <a:lnTo>
                    <a:pt x="812800" y="745747"/>
                  </a:lnTo>
                  <a:cubicBezTo>
                    <a:pt x="812800" y="782779"/>
                    <a:pt x="782779" y="812800"/>
                    <a:pt x="745747" y="812800"/>
                  </a:cubicBezTo>
                  <a:lnTo>
                    <a:pt x="67053" y="812800"/>
                  </a:lnTo>
                  <a:cubicBezTo>
                    <a:pt x="30021" y="812800"/>
                    <a:pt x="0" y="782779"/>
                    <a:pt x="0" y="745747"/>
                  </a:cubicBezTo>
                  <a:lnTo>
                    <a:pt x="0" y="67053"/>
                  </a:lnTo>
                  <a:cubicBezTo>
                    <a:pt x="0" y="30021"/>
                    <a:pt x="30021" y="0"/>
                    <a:pt x="67053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034539" y="3595037"/>
            <a:ext cx="2087632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NL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9149666" y="2426879"/>
            <a:ext cx="4762" cy="4170138"/>
          </a:xfrm>
          <a:prstGeom prst="line">
            <a:avLst/>
          </a:prstGeom>
          <a:ln w="47625" cap="flat">
            <a:solidFill>
              <a:srgbClr val="2083C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 dirty="0"/>
          </a:p>
        </p:txBody>
      </p:sp>
      <p:grpSp>
        <p:nvGrpSpPr>
          <p:cNvPr id="21" name="Group 21"/>
          <p:cNvGrpSpPr/>
          <p:nvPr/>
        </p:nvGrpSpPr>
        <p:grpSpPr>
          <a:xfrm rot="-2556669">
            <a:off x="11722101" y="3478569"/>
            <a:ext cx="357594" cy="3575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2556669">
            <a:off x="11331850" y="3564229"/>
            <a:ext cx="240918" cy="24091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556669">
            <a:off x="11758646" y="4049925"/>
            <a:ext cx="284505" cy="28450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H="1" flipV="1">
            <a:off x="11888534" y="3719733"/>
            <a:ext cx="12364" cy="377186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1549410" y="3657366"/>
            <a:ext cx="252024" cy="21725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32066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pic>
        <p:nvPicPr>
          <p:cNvPr id="13" name="Vídeo sin título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E00B3033-0D71-7304-DB33-D2430B4D7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900" y="1866899"/>
            <a:ext cx="13792200" cy="7758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5200"/>
            <a:ext cx="455014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53014" y="2244243"/>
            <a:ext cx="16181972" cy="704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NetworkLab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transforma la gestión científica en un sistema medible, colaborativo y eficiente, permitiendo que instituciones, laboratorios e investigadores tomen decisiones basadas en datos reales.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endParaRPr lang="en-US" sz="2600" spc="26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KPI que podría generar la plataforma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Institucional: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número de servicios activos, reservas y laboratorios operativos.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Colaboración científica: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cantidad de usuarios conectados, solicitudes y proyectos compartidos.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Eficiencia operativa: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tiempo promedio de respuesta y tasa de utilización de recursos.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Visibilidad del ecosistema: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crecimiento mensual de usuarios y tráfico en el marketplace.</a:t>
            </a:r>
          </a:p>
          <a:p>
            <a:pPr algn="l">
              <a:lnSpc>
                <a:spcPts val="3120"/>
              </a:lnSpc>
            </a:pPr>
            <a:endParaRPr lang="en-US" sz="2600" spc="26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Conecta: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une a instituciones, laboratorios y proveedores en una sola red.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mejora la gestión de recursos y reduce tiempos administrativos.</a:t>
            </a:r>
          </a:p>
          <a:p>
            <a:pPr marL="1122681" lvl="2" indent="-374227" algn="l">
              <a:lnSpc>
                <a:spcPts val="3120"/>
              </a:lnSpc>
              <a:buFont typeface="Arial"/>
              <a:buChar char="⚬"/>
            </a:pPr>
            <a:r>
              <a:rPr lang="en-US" sz="2600" b="1" spc="26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Visibiliza:</a:t>
            </a:r>
            <a:r>
              <a:rPr lang="en-US" sz="2600" spc="26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muestra la capacidad científica y tecnológica del país.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719709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2698750"/>
            <a:ext cx="16230600" cy="482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En el entorno académico y científico, las universidades, laboratorios, investigadores y proveedores enfrentan una falta de conexión y visibilidad digital.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La información sobre equipos, servicios y recursos científicos se gestiona de forma aislada y manual, dificultando la colaboración y el aprovechamiento eficiente de las capacidades disponibles.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Esto genera: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Duplicidad de esfuerzos y pérdida de oportunidades de cooperación.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Procesos lentos y poco digitalizados para solicitar servicios o acceder a equipamiento.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Escasa trazabilidad y control sobre la oferta científica existente.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797914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Análisis de Mercado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84" y="1467932"/>
            <a:ext cx="5562934" cy="469689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44" y="5254060"/>
            <a:ext cx="7006454" cy="45881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120" y="1556899"/>
            <a:ext cx="4495334" cy="40766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847" y="1723426"/>
            <a:ext cx="9202108" cy="81186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0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1075"/>
            <a:ext cx="344724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Solución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279" y="3214370"/>
            <a:ext cx="16551442" cy="521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NetworkLab</a:t>
            </a:r>
            <a:r>
              <a:rPr lang="en-US" sz="26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 es una plataforma web colaborativa que centraliza la gestión del ecosistema científico y académico, conectando a laboratorios, investigadores, instituciones y proveedores en un solo entorno digital.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28" lvl="1" indent="-291464" algn="just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Permite:</a:t>
            </a:r>
          </a:p>
          <a:p>
            <a:pPr marL="1165857" lvl="2" indent="-388619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Gestionar y publicar servicios científicos ofrecidos por laboratorios e instituciones.</a:t>
            </a:r>
          </a:p>
          <a:p>
            <a:pPr marL="1165857" lvl="2" indent="-388619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Visualizar equipamientos, métricas y recursos disponibles en tiempo real.</a:t>
            </a:r>
          </a:p>
          <a:p>
            <a:pPr marL="1165857" lvl="2" indent="-388619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Facilitar la vinculación y colaboración entre usuarios, fomentando redes de investigación.</a:t>
            </a:r>
          </a:p>
          <a:p>
            <a:pPr marL="1165857" lvl="2" indent="-388619" algn="just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Optimizar procesos administrativos mediante una arquitectura segura, escalable y de fácil uso.</a:t>
            </a:r>
          </a:p>
          <a:p>
            <a:pPr algn="l">
              <a:lnSpc>
                <a:spcPts val="3499"/>
              </a:lnSpc>
            </a:pPr>
            <a:endParaRPr lang="en-US" sz="2699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494743" y="1028700"/>
            <a:ext cx="1695698" cy="16956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0444" y="0"/>
                  </a:moveTo>
                  <a:lnTo>
                    <a:pt x="712356" y="0"/>
                  </a:lnTo>
                  <a:cubicBezTo>
                    <a:pt x="738996" y="0"/>
                    <a:pt x="764544" y="10582"/>
                    <a:pt x="783381" y="29419"/>
                  </a:cubicBezTo>
                  <a:cubicBezTo>
                    <a:pt x="802218" y="48256"/>
                    <a:pt x="812800" y="73804"/>
                    <a:pt x="812800" y="100444"/>
                  </a:cubicBezTo>
                  <a:lnTo>
                    <a:pt x="812800" y="712356"/>
                  </a:lnTo>
                  <a:cubicBezTo>
                    <a:pt x="812800" y="738996"/>
                    <a:pt x="802218" y="764544"/>
                    <a:pt x="783381" y="783381"/>
                  </a:cubicBezTo>
                  <a:cubicBezTo>
                    <a:pt x="764544" y="802218"/>
                    <a:pt x="738996" y="812800"/>
                    <a:pt x="712356" y="812800"/>
                  </a:cubicBezTo>
                  <a:lnTo>
                    <a:pt x="100444" y="812800"/>
                  </a:lnTo>
                  <a:cubicBezTo>
                    <a:pt x="73804" y="812800"/>
                    <a:pt x="48256" y="802218"/>
                    <a:pt x="29419" y="783381"/>
                  </a:cubicBezTo>
                  <a:cubicBezTo>
                    <a:pt x="10582" y="764544"/>
                    <a:pt x="0" y="738996"/>
                    <a:pt x="0" y="712356"/>
                  </a:cubicBezTo>
                  <a:lnTo>
                    <a:pt x="0" y="100444"/>
                  </a:lnTo>
                  <a:cubicBezTo>
                    <a:pt x="0" y="73804"/>
                    <a:pt x="10582" y="48256"/>
                    <a:pt x="29419" y="29419"/>
                  </a:cubicBezTo>
                  <a:cubicBezTo>
                    <a:pt x="48256" y="10582"/>
                    <a:pt x="73804" y="0"/>
                    <a:pt x="100444" y="0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645772" y="1254381"/>
            <a:ext cx="1393641" cy="113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45"/>
              </a:lnSpc>
              <a:spcBef>
                <a:spcPct val="0"/>
              </a:spcBef>
            </a:pPr>
            <a:r>
              <a:rPr lang="en-US" sz="6675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NL</a:t>
            </a:r>
          </a:p>
        </p:txBody>
      </p:sp>
      <p:grpSp>
        <p:nvGrpSpPr>
          <p:cNvPr id="16" name="Group 16"/>
          <p:cNvGrpSpPr/>
          <p:nvPr/>
        </p:nvGrpSpPr>
        <p:grpSpPr>
          <a:xfrm rot="-2556669">
            <a:off x="16772338" y="1179642"/>
            <a:ext cx="238719" cy="23871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556669">
            <a:off x="16511819" y="1236826"/>
            <a:ext cx="160830" cy="1608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556669">
            <a:off x="16796734" y="1561063"/>
            <a:ext cx="189927" cy="1899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H="1" flipV="1">
            <a:off x="16883444" y="1340636"/>
            <a:ext cx="8254" cy="251798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6657055" y="1299002"/>
            <a:ext cx="168244" cy="14503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1075"/>
            <a:ext cx="153986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0634" y="2740501"/>
            <a:ext cx="15526732" cy="594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Registrar y administrar instituciones académicas y centros de investigación.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Publicar y gestionar laboratorios, equipos e insumos científicos.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Facilitar la búsqueda, contacto y vinculación entre investigadores y proveedores.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Ofrecer servicios académicos o técnicos en un marketplace científico transparente.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Centralizar la comunicación y los flujos de trabajo entre los distintos actores del entorno científico-educativo.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 no Incluidos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Pasarelas de pago y contratación de servicios online.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Integraciones externas con sistemas de terceros.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Módulo de gestión documental o almacenamiento de archivos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1D11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1075"/>
            <a:ext cx="860077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Procesos de Negocios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-115228" y="2753383"/>
            <a:ext cx="6838077" cy="5284053"/>
            <a:chOff x="0" y="0"/>
            <a:chExt cx="1359201" cy="10503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8035" cy="1050308"/>
            </a:xfrm>
            <a:custGeom>
              <a:avLst/>
              <a:gdLst/>
              <a:ahLst/>
              <a:cxnLst/>
              <a:rect l="l" t="t" r="r" b="b"/>
              <a:pathLst>
                <a:path w="1358035" h="1050308">
                  <a:moveTo>
                    <a:pt x="1146943" y="0"/>
                  </a:moveTo>
                  <a:lnTo>
                    <a:pt x="9057" y="0"/>
                  </a:lnTo>
                  <a:cubicBezTo>
                    <a:pt x="4055" y="0"/>
                    <a:pt x="0" y="4055"/>
                    <a:pt x="0" y="9057"/>
                  </a:cubicBezTo>
                  <a:lnTo>
                    <a:pt x="0" y="1041251"/>
                  </a:lnTo>
                  <a:cubicBezTo>
                    <a:pt x="0" y="1046253"/>
                    <a:pt x="4055" y="1050308"/>
                    <a:pt x="9057" y="1050308"/>
                  </a:cubicBezTo>
                  <a:lnTo>
                    <a:pt x="1146943" y="1050308"/>
                  </a:lnTo>
                  <a:cubicBezTo>
                    <a:pt x="1152402" y="1050308"/>
                    <a:pt x="1157299" y="1046952"/>
                    <a:pt x="1159269" y="1041861"/>
                  </a:cubicBezTo>
                  <a:lnTo>
                    <a:pt x="1355932" y="533601"/>
                  </a:lnTo>
                  <a:cubicBezTo>
                    <a:pt x="1358035" y="528166"/>
                    <a:pt x="1358035" y="522142"/>
                    <a:pt x="1355932" y="516707"/>
                  </a:cubicBezTo>
                  <a:lnTo>
                    <a:pt x="1159269" y="8447"/>
                  </a:lnTo>
                  <a:cubicBezTo>
                    <a:pt x="1157299" y="3356"/>
                    <a:pt x="1152402" y="0"/>
                    <a:pt x="1146943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244901" cy="110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28459" y="7754765"/>
            <a:ext cx="1568588" cy="156858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7DA2A9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19227" y="7945533"/>
            <a:ext cx="1187052" cy="118705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784367" y="8191063"/>
            <a:ext cx="877517" cy="652196"/>
          </a:xfrm>
          <a:custGeom>
            <a:avLst/>
            <a:gdLst/>
            <a:ahLst/>
            <a:cxnLst/>
            <a:rect l="l" t="t" r="r" b="b"/>
            <a:pathLst>
              <a:path w="877517" h="652196">
                <a:moveTo>
                  <a:pt x="0" y="0"/>
                </a:moveTo>
                <a:lnTo>
                  <a:pt x="877517" y="0"/>
                </a:lnTo>
                <a:lnTo>
                  <a:pt x="877517" y="652196"/>
                </a:lnTo>
                <a:lnTo>
                  <a:pt x="0" y="65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1312482" y="2385516"/>
            <a:ext cx="4007776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Proceso de Visualización de Métricas Administrativas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322" y="3300986"/>
            <a:ext cx="4908976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Proporcionar a los administradores una vista consolidada del uso y rendimiento de la plataforma mediante métricas en tiempo real.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5724762" y="2754804"/>
            <a:ext cx="6838077" cy="5284053"/>
            <a:chOff x="0" y="0"/>
            <a:chExt cx="1359201" cy="10503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58035" cy="1050308"/>
            </a:xfrm>
            <a:custGeom>
              <a:avLst/>
              <a:gdLst/>
              <a:ahLst/>
              <a:cxnLst/>
              <a:rect l="l" t="t" r="r" b="b"/>
              <a:pathLst>
                <a:path w="1358035" h="1050308">
                  <a:moveTo>
                    <a:pt x="1146943" y="0"/>
                  </a:moveTo>
                  <a:lnTo>
                    <a:pt x="9057" y="0"/>
                  </a:lnTo>
                  <a:cubicBezTo>
                    <a:pt x="4055" y="0"/>
                    <a:pt x="0" y="4055"/>
                    <a:pt x="0" y="9057"/>
                  </a:cubicBezTo>
                  <a:lnTo>
                    <a:pt x="0" y="1041251"/>
                  </a:lnTo>
                  <a:cubicBezTo>
                    <a:pt x="0" y="1046253"/>
                    <a:pt x="4055" y="1050308"/>
                    <a:pt x="9057" y="1050308"/>
                  </a:cubicBezTo>
                  <a:lnTo>
                    <a:pt x="1146943" y="1050308"/>
                  </a:lnTo>
                  <a:cubicBezTo>
                    <a:pt x="1152402" y="1050308"/>
                    <a:pt x="1157299" y="1046952"/>
                    <a:pt x="1159269" y="1041861"/>
                  </a:cubicBezTo>
                  <a:lnTo>
                    <a:pt x="1355932" y="533601"/>
                  </a:lnTo>
                  <a:cubicBezTo>
                    <a:pt x="1358035" y="528166"/>
                    <a:pt x="1358035" y="522142"/>
                    <a:pt x="1355932" y="516707"/>
                  </a:cubicBezTo>
                  <a:lnTo>
                    <a:pt x="1159269" y="8447"/>
                  </a:lnTo>
                  <a:cubicBezTo>
                    <a:pt x="1157299" y="3356"/>
                    <a:pt x="1152402" y="0"/>
                    <a:pt x="1146943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667B8A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244901" cy="110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62726" y="7946954"/>
            <a:ext cx="1568588" cy="156858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667B8A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558971" y="8137722"/>
            <a:ext cx="1187052" cy="118705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7B8A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8762952" y="8339324"/>
            <a:ext cx="804320" cy="783846"/>
          </a:xfrm>
          <a:custGeom>
            <a:avLst/>
            <a:gdLst/>
            <a:ahLst/>
            <a:cxnLst/>
            <a:rect l="l" t="t" r="r" b="b"/>
            <a:pathLst>
              <a:path w="804320" h="783846">
                <a:moveTo>
                  <a:pt x="0" y="0"/>
                </a:moveTo>
                <a:lnTo>
                  <a:pt x="804320" y="0"/>
                </a:lnTo>
                <a:lnTo>
                  <a:pt x="804320" y="783847"/>
                </a:lnTo>
                <a:lnTo>
                  <a:pt x="0" y="783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3" name="TextBox 33"/>
          <p:cNvSpPr txBox="1"/>
          <p:nvPr/>
        </p:nvSpPr>
        <p:spPr>
          <a:xfrm>
            <a:off x="6948963" y="2385516"/>
            <a:ext cx="445741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Proceso de Publicación y Consulta de Productos (Marketplace)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67015" y="3431907"/>
            <a:ext cx="495397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Facilitar la consulta de productos e insumos científicos entre instituciones, laboratorios y proveedores.</a:t>
            </a: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11565151" y="2754804"/>
            <a:ext cx="6838077" cy="5284053"/>
            <a:chOff x="0" y="0"/>
            <a:chExt cx="1359201" cy="105030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58035" cy="1050308"/>
            </a:xfrm>
            <a:custGeom>
              <a:avLst/>
              <a:gdLst/>
              <a:ahLst/>
              <a:cxnLst/>
              <a:rect l="l" t="t" r="r" b="b"/>
              <a:pathLst>
                <a:path w="1358035" h="1050308">
                  <a:moveTo>
                    <a:pt x="1146943" y="0"/>
                  </a:moveTo>
                  <a:lnTo>
                    <a:pt x="9057" y="0"/>
                  </a:lnTo>
                  <a:cubicBezTo>
                    <a:pt x="4055" y="0"/>
                    <a:pt x="0" y="4055"/>
                    <a:pt x="0" y="9057"/>
                  </a:cubicBezTo>
                  <a:lnTo>
                    <a:pt x="0" y="1041251"/>
                  </a:lnTo>
                  <a:cubicBezTo>
                    <a:pt x="0" y="1046253"/>
                    <a:pt x="4055" y="1050308"/>
                    <a:pt x="9057" y="1050308"/>
                  </a:cubicBezTo>
                  <a:lnTo>
                    <a:pt x="1146943" y="1050308"/>
                  </a:lnTo>
                  <a:cubicBezTo>
                    <a:pt x="1152402" y="1050308"/>
                    <a:pt x="1157299" y="1046952"/>
                    <a:pt x="1159269" y="1041861"/>
                  </a:cubicBezTo>
                  <a:lnTo>
                    <a:pt x="1355932" y="533601"/>
                  </a:lnTo>
                  <a:cubicBezTo>
                    <a:pt x="1358035" y="528166"/>
                    <a:pt x="1358035" y="522142"/>
                    <a:pt x="1355932" y="516707"/>
                  </a:cubicBezTo>
                  <a:lnTo>
                    <a:pt x="1159269" y="8447"/>
                  </a:lnTo>
                  <a:cubicBezTo>
                    <a:pt x="1157299" y="3356"/>
                    <a:pt x="1152402" y="0"/>
                    <a:pt x="1146943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9E8C95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244901" cy="110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290954" y="7756186"/>
            <a:ext cx="1568588" cy="156858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9E8C95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485373" y="7946954"/>
            <a:ext cx="1187052" cy="118705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4787235" y="8209727"/>
            <a:ext cx="583327" cy="661505"/>
          </a:xfrm>
          <a:custGeom>
            <a:avLst/>
            <a:gdLst/>
            <a:ahLst/>
            <a:cxnLst/>
            <a:rect l="l" t="t" r="r" b="b"/>
            <a:pathLst>
              <a:path w="583327" h="661505">
                <a:moveTo>
                  <a:pt x="0" y="0"/>
                </a:moveTo>
                <a:lnTo>
                  <a:pt x="583327" y="0"/>
                </a:lnTo>
                <a:lnTo>
                  <a:pt x="583327" y="661505"/>
                </a:lnTo>
                <a:lnTo>
                  <a:pt x="0" y="661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5" name="TextBox 45"/>
          <p:cNvSpPr txBox="1"/>
          <p:nvPr/>
        </p:nvSpPr>
        <p:spPr>
          <a:xfrm>
            <a:off x="12989012" y="2385516"/>
            <a:ext cx="3986108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Proceso de Administración de Servicios por Laboratorios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470236" y="3255694"/>
            <a:ext cx="502790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Permitir que los administradores de laboratorios gestionen sus servicios científicos, manteniendo actualizada la información disponible en la plataforma.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1882" y="4909965"/>
            <a:ext cx="4908976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Entrada: 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Datos registrados en la base de datos sobre usuarios, instituciones y laboratorios.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Salida: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  Panel administrativo con métricas numéricas y gráficas que reflejan actividad, crecimiento y desempeño del sistema.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723184" y="4784555"/>
            <a:ext cx="4908976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Entrada: 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Información ingresada por los proveedores o instituciones (nombre, descripción, categoría, disponibilidad).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Salida: 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Servicios publicados en el marketplace y disponibles para búsqueda, filtrado y visualización por usuarios autenticados.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2529701" y="4864673"/>
            <a:ext cx="4908976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Entrada: 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Datos ingresados por el administrador del laboratorio (nombre del servicio, descripción, condiciones, disponibilidad).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5F6075"/>
                </a:solidFill>
                <a:latin typeface="Lato Bold"/>
                <a:ea typeface="Lato Bold"/>
                <a:cs typeface="Lato Bold"/>
                <a:sym typeface="Lato Bold"/>
              </a:rPr>
              <a:t>Salida: </a:t>
            </a:r>
            <a:r>
              <a:rPr lang="en-US" sz="200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Servicios creados, editados o eliminados en la base de datos y reflejados en el marketplace y en el panel del laboratorio.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81075"/>
            <a:ext cx="33684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Sprint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867108" y="5469705"/>
            <a:ext cx="3998434" cy="2794976"/>
            <a:chOff x="0" y="0"/>
            <a:chExt cx="1151686" cy="8050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B98B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53295" y="2696938"/>
            <a:ext cx="3998434" cy="2794976"/>
            <a:chOff x="0" y="0"/>
            <a:chExt cx="1151686" cy="8050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19992" y="5471473"/>
            <a:ext cx="3998434" cy="2794976"/>
            <a:chOff x="0" y="0"/>
            <a:chExt cx="1151686" cy="8050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87480" y="2676496"/>
            <a:ext cx="3998434" cy="2794976"/>
            <a:chOff x="0" y="0"/>
            <a:chExt cx="1151686" cy="8050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85993" y="4964265"/>
            <a:ext cx="916015" cy="9160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322880" y="4964265"/>
            <a:ext cx="916015" cy="91601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011597" y="4964265"/>
            <a:ext cx="916015" cy="9160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328689" y="4964265"/>
            <a:ext cx="916015" cy="91601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737756" y="6321882"/>
            <a:ext cx="2563262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Autenticación y gestión de usuarios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270046" y="2649313"/>
            <a:ext cx="3214579" cy="2516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Desarrollo de endpoints REST.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 dirty="0" err="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Autenticación</a:t>
            </a: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 JWT.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Middleware de roles y </a:t>
            </a:r>
            <a:r>
              <a:rPr lang="en-US" sz="1801" dirty="0" err="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validaciones</a:t>
            </a: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Guards de </a:t>
            </a:r>
            <a:r>
              <a:rPr lang="en-US" sz="1801" dirty="0" err="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autenticación</a:t>
            </a: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801" dirty="0" err="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redirección</a:t>
            </a: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1" dirty="0" err="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en</a:t>
            </a:r>
            <a:r>
              <a:rPr lang="en-US" sz="1801" dirty="0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 Angular.</a:t>
            </a:r>
          </a:p>
          <a:p>
            <a:pPr algn="l">
              <a:lnSpc>
                <a:spcPts val="2522"/>
              </a:lnSpc>
            </a:pPr>
            <a:endParaRPr lang="en-US" sz="1801" dirty="0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865542" y="5894417"/>
            <a:ext cx="3020363" cy="230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CRUD de instituciones.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Asociación de laboratorios a cada institución.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Ajustes de diseño en dashboard.</a:t>
            </a:r>
          </a:p>
          <a:p>
            <a:pPr algn="ctr">
              <a:lnSpc>
                <a:spcPts val="2522"/>
              </a:lnSpc>
            </a:pPr>
            <a:endParaRPr lang="en-US" sz="1901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885906" y="2686227"/>
            <a:ext cx="2938064" cy="263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Implementación del módulo Marketplace.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Dashboard Admin: usuarios, instituciones, métricas.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Diseño y validaciones en formularios.</a:t>
            </a:r>
          </a:p>
          <a:p>
            <a:pPr algn="ctr">
              <a:lnSpc>
                <a:spcPts val="2522"/>
              </a:lnSpc>
            </a:pPr>
            <a:endParaRPr lang="en-US" sz="1901">
              <a:solidFill>
                <a:srgbClr val="5F607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8255763" y="3329896"/>
            <a:ext cx="2061946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Módulo de instituciones y laboratorios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52656" y="6321882"/>
            <a:ext cx="2173521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Marketplace y panel administrativo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820898" y="3575819"/>
            <a:ext cx="2408919" cy="84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Refactorización y mejoras visuales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464764" y="5842179"/>
            <a:ext cx="3321149" cy="2656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Validaciones reactivas en formularios.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Mejora visual del dashboard y corrección de solapamientos.</a:t>
            </a:r>
          </a:p>
          <a:p>
            <a:pPr marL="410600" lvl="1" indent="-205300" algn="l">
              <a:lnSpc>
                <a:spcPts val="2662"/>
              </a:lnSpc>
              <a:buFont typeface="Arial"/>
              <a:buChar char="•"/>
            </a:pPr>
            <a:r>
              <a:rPr lang="en-US" sz="19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Inicio de integración de elementos para la versión movil.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02086" y="2627296"/>
            <a:ext cx="3998434" cy="2794976"/>
            <a:chOff x="0" y="0"/>
            <a:chExt cx="1151686" cy="80504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51686" cy="805049"/>
            </a:xfrm>
            <a:custGeom>
              <a:avLst/>
              <a:gdLst/>
              <a:ahLst/>
              <a:cxnLst/>
              <a:rect l="l" t="t" r="r" b="b"/>
              <a:pathLst>
                <a:path w="1151686" h="805049">
                  <a:moveTo>
                    <a:pt x="0" y="0"/>
                  </a:moveTo>
                  <a:lnTo>
                    <a:pt x="948486" y="0"/>
                  </a:lnTo>
                  <a:lnTo>
                    <a:pt x="1151686" y="402524"/>
                  </a:lnTo>
                  <a:lnTo>
                    <a:pt x="948486" y="805049"/>
                  </a:lnTo>
                  <a:lnTo>
                    <a:pt x="0" y="805049"/>
                  </a:lnTo>
                  <a:lnTo>
                    <a:pt x="203200" y="402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77800" y="-57150"/>
              <a:ext cx="897686" cy="862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945408" y="4964265"/>
            <a:ext cx="916015" cy="916015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483122" y="3219063"/>
            <a:ext cx="2061946" cy="126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2"/>
              </a:lnSpc>
            </a:pPr>
            <a:r>
              <a:rPr lang="en-US" sz="243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Fundamentos y arquitectura base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39402" y="5884892"/>
            <a:ext cx="3388729" cy="251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Definición de la arquitectura tecnológica 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Configuración de repositorios y entorno de desarrollo.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Modelado E-R y conexión con BD.</a:t>
            </a:r>
          </a:p>
          <a:p>
            <a:pPr marL="389010" lvl="1" indent="-194505" algn="l">
              <a:lnSpc>
                <a:spcPts val="2522"/>
              </a:lnSpc>
              <a:buFont typeface="Arial"/>
              <a:buChar char="•"/>
            </a:pPr>
            <a:r>
              <a:rPr lang="en-US" sz="1801">
                <a:solidFill>
                  <a:srgbClr val="5F6075"/>
                </a:solidFill>
                <a:latin typeface="Lato"/>
                <a:ea typeface="Lato"/>
                <a:cs typeface="Lato"/>
                <a:sym typeface="Lato"/>
              </a:rPr>
              <a:t>Creación del servidor Express con TS.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48725" y="5134048"/>
            <a:ext cx="509380" cy="47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526198" y="5158027"/>
            <a:ext cx="509380" cy="47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883140" y="5134048"/>
            <a:ext cx="509380" cy="47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214914" y="5158027"/>
            <a:ext cx="509380" cy="47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532007" y="5134048"/>
            <a:ext cx="509380" cy="47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63417" y="2462463"/>
            <a:ext cx="3582627" cy="6795837"/>
            <a:chOff x="0" y="0"/>
            <a:chExt cx="943572" cy="17898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3572" cy="1789850"/>
            </a:xfrm>
            <a:custGeom>
              <a:avLst/>
              <a:gdLst/>
              <a:ahLst/>
              <a:cxnLst/>
              <a:rect l="l" t="t" r="r" b="b"/>
              <a:pathLst>
                <a:path w="943572" h="1789850">
                  <a:moveTo>
                    <a:pt x="0" y="0"/>
                  </a:moveTo>
                  <a:lnTo>
                    <a:pt x="943572" y="0"/>
                  </a:lnTo>
                  <a:lnTo>
                    <a:pt x="943572" y="1789850"/>
                  </a:lnTo>
                  <a:lnTo>
                    <a:pt x="0" y="1789850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43572" cy="184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89017" y="2560796"/>
            <a:ext cx="3582627" cy="6795837"/>
            <a:chOff x="0" y="0"/>
            <a:chExt cx="943572" cy="17898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3572" cy="1789850"/>
            </a:xfrm>
            <a:custGeom>
              <a:avLst/>
              <a:gdLst/>
              <a:ahLst/>
              <a:cxnLst/>
              <a:rect l="l" t="t" r="r" b="b"/>
              <a:pathLst>
                <a:path w="943572" h="1789850">
                  <a:moveTo>
                    <a:pt x="0" y="0"/>
                  </a:moveTo>
                  <a:lnTo>
                    <a:pt x="943572" y="0"/>
                  </a:lnTo>
                  <a:lnTo>
                    <a:pt x="943572" y="1789850"/>
                  </a:lnTo>
                  <a:lnTo>
                    <a:pt x="0" y="1789850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43572" cy="184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5487" y="2560796"/>
            <a:ext cx="3582627" cy="6795837"/>
            <a:chOff x="0" y="0"/>
            <a:chExt cx="943572" cy="1789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3572" cy="1789850"/>
            </a:xfrm>
            <a:custGeom>
              <a:avLst/>
              <a:gdLst/>
              <a:ahLst/>
              <a:cxnLst/>
              <a:rect l="l" t="t" r="r" b="b"/>
              <a:pathLst>
                <a:path w="943572" h="1789850">
                  <a:moveTo>
                    <a:pt x="0" y="0"/>
                  </a:moveTo>
                  <a:lnTo>
                    <a:pt x="943572" y="0"/>
                  </a:lnTo>
                  <a:lnTo>
                    <a:pt x="943572" y="1789850"/>
                  </a:lnTo>
                  <a:lnTo>
                    <a:pt x="0" y="1789850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43572" cy="184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41956" y="2560796"/>
            <a:ext cx="3582627" cy="6795837"/>
            <a:chOff x="0" y="0"/>
            <a:chExt cx="943572" cy="17898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3572" cy="1789850"/>
            </a:xfrm>
            <a:custGeom>
              <a:avLst/>
              <a:gdLst/>
              <a:ahLst/>
              <a:cxnLst/>
              <a:rect l="l" t="t" r="r" b="b"/>
              <a:pathLst>
                <a:path w="943572" h="1789850">
                  <a:moveTo>
                    <a:pt x="0" y="0"/>
                  </a:moveTo>
                  <a:lnTo>
                    <a:pt x="943572" y="0"/>
                  </a:lnTo>
                  <a:lnTo>
                    <a:pt x="943572" y="1789850"/>
                  </a:lnTo>
                  <a:lnTo>
                    <a:pt x="0" y="1789850"/>
                  </a:lnTo>
                  <a:close/>
                </a:path>
              </a:pathLst>
            </a:custGeom>
            <a:solidFill>
              <a:srgbClr val="F2F2F2"/>
            </a:solidFill>
            <a:ln w="38100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43572" cy="1847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413155" y="5143500"/>
            <a:ext cx="2470913" cy="1465208"/>
          </a:xfrm>
          <a:custGeom>
            <a:avLst/>
            <a:gdLst/>
            <a:ahLst/>
            <a:cxnLst/>
            <a:rect l="l" t="t" r="r" b="b"/>
            <a:pathLst>
              <a:path w="2470913" h="1465208">
                <a:moveTo>
                  <a:pt x="0" y="0"/>
                </a:moveTo>
                <a:lnTo>
                  <a:pt x="2470914" y="0"/>
                </a:lnTo>
                <a:lnTo>
                  <a:pt x="2470914" y="1465208"/>
                </a:lnTo>
                <a:lnTo>
                  <a:pt x="0" y="146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752943" y="3668621"/>
            <a:ext cx="2454774" cy="1587847"/>
          </a:xfrm>
          <a:custGeom>
            <a:avLst/>
            <a:gdLst/>
            <a:ahLst/>
            <a:cxnLst/>
            <a:rect l="l" t="t" r="r" b="b"/>
            <a:pathLst>
              <a:path w="2454774" h="1587847">
                <a:moveTo>
                  <a:pt x="0" y="0"/>
                </a:moveTo>
                <a:lnTo>
                  <a:pt x="2454774" y="0"/>
                </a:lnTo>
                <a:lnTo>
                  <a:pt x="2454774" y="1587846"/>
                </a:lnTo>
                <a:lnTo>
                  <a:pt x="0" y="158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099214" y="5721215"/>
            <a:ext cx="1764019" cy="1701019"/>
          </a:xfrm>
          <a:custGeom>
            <a:avLst/>
            <a:gdLst/>
            <a:ahLst/>
            <a:cxnLst/>
            <a:rect l="l" t="t" r="r" b="b"/>
            <a:pathLst>
              <a:path w="1764019" h="1701019">
                <a:moveTo>
                  <a:pt x="0" y="0"/>
                </a:moveTo>
                <a:lnTo>
                  <a:pt x="1764019" y="0"/>
                </a:lnTo>
                <a:lnTo>
                  <a:pt x="1764019" y="1701018"/>
                </a:lnTo>
                <a:lnTo>
                  <a:pt x="0" y="170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12820" y="3808331"/>
            <a:ext cx="2188854" cy="2052050"/>
          </a:xfrm>
          <a:custGeom>
            <a:avLst/>
            <a:gdLst/>
            <a:ahLst/>
            <a:cxnLst/>
            <a:rect l="l" t="t" r="r" b="b"/>
            <a:pathLst>
              <a:path w="2188854" h="2052050">
                <a:moveTo>
                  <a:pt x="0" y="0"/>
                </a:moveTo>
                <a:lnTo>
                  <a:pt x="2188853" y="0"/>
                </a:lnTo>
                <a:lnTo>
                  <a:pt x="2188853" y="2052051"/>
                </a:lnTo>
                <a:lnTo>
                  <a:pt x="0" y="20520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31170" y="6346157"/>
            <a:ext cx="2152153" cy="2152153"/>
          </a:xfrm>
          <a:custGeom>
            <a:avLst/>
            <a:gdLst/>
            <a:ahLst/>
            <a:cxnLst/>
            <a:rect l="l" t="t" r="r" b="b"/>
            <a:pathLst>
              <a:path w="2152153" h="2152153">
                <a:moveTo>
                  <a:pt x="0" y="0"/>
                </a:moveTo>
                <a:lnTo>
                  <a:pt x="2152153" y="0"/>
                </a:lnTo>
                <a:lnTo>
                  <a:pt x="2152153" y="2152153"/>
                </a:lnTo>
                <a:lnTo>
                  <a:pt x="0" y="2152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 flipH="1">
            <a:off x="4446044" y="5958714"/>
            <a:ext cx="74297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H="1" flipV="1">
            <a:off x="8771642" y="5958714"/>
            <a:ext cx="7438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13098113" y="5876104"/>
            <a:ext cx="723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>
            <a:off x="5719956" y="8005569"/>
            <a:ext cx="2520749" cy="681283"/>
          </a:xfrm>
          <a:custGeom>
            <a:avLst/>
            <a:gdLst/>
            <a:ahLst/>
            <a:cxnLst/>
            <a:rect l="l" t="t" r="r" b="b"/>
            <a:pathLst>
              <a:path w="2520749" h="681283">
                <a:moveTo>
                  <a:pt x="0" y="0"/>
                </a:moveTo>
                <a:lnTo>
                  <a:pt x="2520748" y="0"/>
                </a:lnTo>
                <a:lnTo>
                  <a:pt x="2520748" y="681283"/>
                </a:lnTo>
                <a:lnTo>
                  <a:pt x="0" y="6812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058915" y="6239543"/>
            <a:ext cx="3148710" cy="1879408"/>
          </a:xfrm>
          <a:custGeom>
            <a:avLst/>
            <a:gdLst/>
            <a:ahLst/>
            <a:cxnLst/>
            <a:rect l="l" t="t" r="r" b="b"/>
            <a:pathLst>
              <a:path w="3148710" h="1879408">
                <a:moveTo>
                  <a:pt x="0" y="0"/>
                </a:moveTo>
                <a:lnTo>
                  <a:pt x="3148710" y="0"/>
                </a:lnTo>
                <a:lnTo>
                  <a:pt x="3148710" y="1879409"/>
                </a:lnTo>
                <a:lnTo>
                  <a:pt x="0" y="1879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104472" y="4003721"/>
            <a:ext cx="3057596" cy="1856661"/>
          </a:xfrm>
          <a:custGeom>
            <a:avLst/>
            <a:gdLst/>
            <a:ahLst/>
            <a:cxnLst/>
            <a:rect l="l" t="t" r="r" b="b"/>
            <a:pathLst>
              <a:path w="3057596" h="1856661">
                <a:moveTo>
                  <a:pt x="0" y="0"/>
                </a:moveTo>
                <a:lnTo>
                  <a:pt x="3057596" y="0"/>
                </a:lnTo>
                <a:lnTo>
                  <a:pt x="3057596" y="1856661"/>
                </a:lnTo>
                <a:lnTo>
                  <a:pt x="0" y="1856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28700" y="967038"/>
            <a:ext cx="1044561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Tecnologías de Desarrollo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3417" y="2682942"/>
            <a:ext cx="358262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Base de Datos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89910" y="2682942"/>
            <a:ext cx="358262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15933" y="2682942"/>
            <a:ext cx="358262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41956" y="2682942"/>
            <a:ext cx="358262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D1127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0815" y="4763"/>
            <a:ext cx="14391979" cy="575097"/>
            <a:chOff x="0" y="0"/>
            <a:chExt cx="5250233" cy="209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890815" cy="575097"/>
            <a:chOff x="0" y="0"/>
            <a:chExt cx="1419380" cy="2097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5206" y="9701212"/>
            <a:ext cx="14391979" cy="575097"/>
            <a:chOff x="0" y="0"/>
            <a:chExt cx="5250233" cy="209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233" cy="209797"/>
            </a:xfrm>
            <a:custGeom>
              <a:avLst/>
              <a:gdLst/>
              <a:ahLst/>
              <a:cxnLst/>
              <a:rect l="l" t="t" r="r" b="b"/>
              <a:pathLst>
                <a:path w="5250233" h="209797">
                  <a:moveTo>
                    <a:pt x="0" y="0"/>
                  </a:moveTo>
                  <a:lnTo>
                    <a:pt x="5250233" y="0"/>
                  </a:lnTo>
                  <a:lnTo>
                    <a:pt x="5250233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FADE66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14397185" y="9701212"/>
            <a:ext cx="3890815" cy="575097"/>
            <a:chOff x="0" y="0"/>
            <a:chExt cx="1419380" cy="20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380" cy="209797"/>
            </a:xfrm>
            <a:custGeom>
              <a:avLst/>
              <a:gdLst/>
              <a:ahLst/>
              <a:cxnLst/>
              <a:rect l="l" t="t" r="r" b="b"/>
              <a:pathLst>
                <a:path w="1419380" h="209797">
                  <a:moveTo>
                    <a:pt x="0" y="0"/>
                  </a:moveTo>
                  <a:lnTo>
                    <a:pt x="1419380" y="0"/>
                  </a:lnTo>
                  <a:lnTo>
                    <a:pt x="1419380" y="209797"/>
                  </a:lnTo>
                  <a:lnTo>
                    <a:pt x="0" y="209797"/>
                  </a:lnTo>
                  <a:close/>
                </a:path>
              </a:pathLst>
            </a:custGeom>
            <a:solidFill>
              <a:srgbClr val="01467E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981075"/>
            <a:ext cx="90018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500">
                <a:solidFill>
                  <a:srgbClr val="1D1127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de Desarrollo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E5501E56-A35B-F4AC-7D77-56F86085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31946"/>
              </p:ext>
            </p:extLst>
          </p:nvPr>
        </p:nvGraphicFramePr>
        <p:xfrm>
          <a:off x="1428750" y="1948413"/>
          <a:ext cx="15430500" cy="7362825"/>
        </p:xfrm>
        <a:graphic>
          <a:graphicData uri="http://schemas.openxmlformats.org/drawingml/2006/table">
            <a:tbl>
              <a:tblPr/>
              <a:tblGrid>
                <a:gridCol w="5143500">
                  <a:extLst>
                    <a:ext uri="{9D8B030D-6E8A-4147-A177-3AD203B41FA5}">
                      <a16:colId xmlns:a16="http://schemas.microsoft.com/office/drawing/2014/main" val="2094106556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1552470199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261231279"/>
                    </a:ext>
                  </a:extLst>
                </a:gridCol>
              </a:tblGrid>
              <a:tr h="488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 dirty="0">
                          <a:effectLst/>
                        </a:rPr>
                        <a:t>Área / Componente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Descripción general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Estado de desarrollo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630116"/>
                  </a:ext>
                </a:extLst>
              </a:tr>
              <a:tr h="940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Arquitectura del sistema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Definición de la estructura base (Angular, Node.js, MySQL) y conexión entre capas.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✅ Completado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11111"/>
                  </a:ext>
                </a:extLst>
              </a:tr>
              <a:tr h="940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Gestión de usuarios e instituciones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dirty="0">
                          <a:effectLst/>
                        </a:rPr>
                        <a:t>Módulo de registro, </a:t>
                      </a:r>
                      <a:r>
                        <a:rPr lang="es-MX" sz="1800" dirty="0" err="1">
                          <a:effectLst/>
                        </a:rPr>
                        <a:t>login</a:t>
                      </a:r>
                      <a:r>
                        <a:rPr lang="es-MX" sz="1800" dirty="0">
                          <a:effectLst/>
                        </a:rPr>
                        <a:t>, roles y administración de instituciones con vistas de detalle.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✅ Completado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660255"/>
                  </a:ext>
                </a:extLst>
              </a:tr>
              <a:tr h="940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Backend y servicios de negocio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API REST modular con seguridad JWT, validaciones, métricas y endpoints principales.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✅ Completado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3547"/>
                  </a:ext>
                </a:extLst>
              </a:tr>
              <a:tr h="723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Marketplace y laboratorios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Publicación, consulta y administración de servicios científicos por laboratorio.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🔄 En progreso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16381"/>
                  </a:ext>
                </a:extLst>
              </a:tr>
              <a:tr h="723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Panel administrativo y métricas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Dashboard con estadísticas y gestión centralizada de usuarios e instituciones.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🔄 En progreso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50419"/>
                  </a:ext>
                </a:extLst>
              </a:tr>
              <a:tr h="940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Frontend y experiencia de usuario (UI/UX)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Navegación dinámica, validaciones reactivas y mejoras visuales de la interfaz.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🔄 En progreso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86034"/>
                  </a:ext>
                </a:extLst>
              </a:tr>
              <a:tr h="723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Comunidad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Panel de inicio con publicaciones y contenido colaborativo.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>
                          <a:effectLst/>
                        </a:rPr>
                        <a:t>⏳ Planificado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797879"/>
                  </a:ext>
                </a:extLst>
              </a:tr>
              <a:tr h="9407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Versión móvil (Ionic / Angular)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>
                          <a:effectLst/>
                        </a:rPr>
                        <a:t>Adaptación del sistema a formato móvil, manteniendo rutas y colores institucionales.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dirty="0">
                          <a:effectLst/>
                        </a:rPr>
                        <a:t>⏳ Planificado</a:t>
                      </a:r>
                    </a:p>
                  </a:txBody>
                  <a:tcPr marL="44481" marR="44481" marT="22241" marB="22241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109508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08EFF8DE-831B-4E10-E7E5-48D328E4F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517" y="194365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925</Words>
  <Application>Microsoft Office PowerPoint</Application>
  <PresentationFormat>Personalizado</PresentationFormat>
  <Paragraphs>124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Raleway Bold</vt:lpstr>
      <vt:lpstr>Lato</vt:lpstr>
      <vt:lpstr>Nunito Bold</vt:lpstr>
      <vt:lpstr>Arial</vt:lpstr>
      <vt:lpstr>Poppins</vt:lpstr>
      <vt:lpstr>Poppins Bold</vt:lpstr>
      <vt:lpstr>Calibri</vt:lpstr>
      <vt:lpstr>Lato Bold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cp:lastModifiedBy>Joel Gutierrez</cp:lastModifiedBy>
  <cp:revision>6</cp:revision>
  <dcterms:created xsi:type="dcterms:W3CDTF">2006-08-16T00:00:00Z</dcterms:created>
  <dcterms:modified xsi:type="dcterms:W3CDTF">2025-10-14T00:34:36Z</dcterms:modified>
  <dc:identifier>DAG1J5Jiktc</dc:identifier>
</cp:coreProperties>
</file>